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7" r:id="rId7"/>
    <p:sldId id="266" r:id="rId8"/>
    <p:sldId id="268" r:id="rId9"/>
    <p:sldId id="260" r:id="rId10"/>
    <p:sldId id="261" r:id="rId11"/>
    <p:sldId id="264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KoPubWorldDotum_Pro Bold" pitchFamily="2" charset="-127"/>
      <p:bold r:id="rId15"/>
    </p:embeddedFont>
    <p:embeddedFont>
      <p:font typeface="KOPUBWORLDDOTUM_PRO LIGHT" pitchFamily="2" charset="-127"/>
      <p:regular r:id="rId16"/>
    </p:embeddedFont>
    <p:embeddedFont>
      <p:font typeface="KOPUBWORLDDOTUM_PRO MEDIUM" pitchFamily="2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108503" y="3198167"/>
            <a:ext cx="981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Improvement of context-based meaning selection using Bi-Sent2Vec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310013" y="255806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1310013" y="2538857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한국어 교육 플랫폼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0C87B-76E0-3C48-BC02-FFE0EA7811B3}"/>
              </a:ext>
            </a:extLst>
          </p:cNvPr>
          <p:cNvSpPr txBox="1"/>
          <p:nvPr/>
        </p:nvSpPr>
        <p:spPr>
          <a:xfrm>
            <a:off x="7031420" y="5805979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캡스톤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디자인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컴퓨터공학과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2015104203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이예준</a:t>
            </a:r>
            <a:endParaRPr lang="en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1</a:t>
            </a:r>
            <a:endParaRPr lang="ko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276345" y="2484046"/>
            <a:ext cx="3414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ko-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corpus preprocessing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352534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3020287" y="346603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</a:t>
            </a:r>
            <a:endParaRPr lang="ko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41F08B-C069-4545-B206-875162ED7E9E}"/>
              </a:ext>
            </a:extLst>
          </p:cNvPr>
          <p:cNvSpPr/>
          <p:nvPr/>
        </p:nvSpPr>
        <p:spPr>
          <a:xfrm>
            <a:off x="3569487" y="484782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0ECF163-058E-4954-9C04-7029A48A2617}"/>
              </a:ext>
            </a:extLst>
          </p:cNvPr>
          <p:cNvSpPr/>
          <p:nvPr/>
        </p:nvSpPr>
        <p:spPr>
          <a:xfrm>
            <a:off x="3020287" y="4798905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3</a:t>
            </a:r>
            <a:endParaRPr lang="ko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421AF-E755-3047-BF59-3A3864B4BF1B}"/>
              </a:ext>
            </a:extLst>
          </p:cNvPr>
          <p:cNvSpPr txBox="1"/>
          <p:nvPr/>
        </p:nvSpPr>
        <p:spPr>
          <a:xfrm>
            <a:off x="4276345" y="3815183"/>
            <a:ext cx="5358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Training &amp; Experiment with hyper-parameter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7698C4-2BAD-E142-98BD-1BDC8BF5C856}"/>
              </a:ext>
            </a:extLst>
          </p:cNvPr>
          <p:cNvSpPr txBox="1"/>
          <p:nvPr/>
        </p:nvSpPr>
        <p:spPr>
          <a:xfrm>
            <a:off x="4278750" y="5148050"/>
            <a:ext cx="4538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Preparing demo &amp;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Modulizing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process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699288" y="3165931"/>
            <a:ext cx="2815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감사합니다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866084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86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endParaRPr lang="ko-KR" altLang="en-US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150578" cy="830997"/>
            <a:chOff x="3403338" y="2598003"/>
            <a:chExt cx="5150578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1740809" cy="830997"/>
              <a:chOff x="3403338" y="2598003"/>
              <a:chExt cx="1740809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74947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주제 배경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099882" cy="830997"/>
              <a:chOff x="6454034" y="2598003"/>
              <a:chExt cx="2099882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321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프로젝트 목표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4373121" cy="830997"/>
            <a:chOff x="3403338" y="2598003"/>
            <a:chExt cx="4373121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1740809" cy="830997"/>
              <a:chOff x="3403338" y="2598003"/>
              <a:chExt cx="1740809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진행 상황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322425" cy="830997"/>
              <a:chOff x="6454034" y="2598003"/>
              <a:chExt cx="1322425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5437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계획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주제 배경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711204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089068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K-POP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393565" y="2226255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4771429" y="2245713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K-DRAMA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8081250" y="2216924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8459114" y="2236382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Learning Korean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852519" y="4642604"/>
            <a:ext cx="2597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PSY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BTS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등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Billboard chart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선점한 가수들의 영향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303341" y="4642605"/>
            <a:ext cx="306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Netflix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나 여러 해외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k-drama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스트리밍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사이트에서 접하는 한국 드라마들의 영향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960055" y="4642604"/>
            <a:ext cx="3111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자연스럽게 한국어에 관심을 가지게 되고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이를 배우고자 하는 외국인들이 증가함</a:t>
            </a:r>
          </a:p>
        </p:txBody>
      </p:sp>
      <p:sp>
        <p:nvSpPr>
          <p:cNvPr id="18" name="직사각형 4">
            <a:extLst>
              <a:ext uri="{FF2B5EF4-FFF2-40B4-BE49-F238E27FC236}">
                <a16:creationId xmlns:a16="http://schemas.microsoft.com/office/drawing/2014/main" id="{0FCDA7A4-089A-4044-B82C-04A37B4B5E3B}"/>
              </a:ext>
            </a:extLst>
          </p:cNvPr>
          <p:cNvSpPr/>
          <p:nvPr/>
        </p:nvSpPr>
        <p:spPr>
          <a:xfrm>
            <a:off x="3770903" y="3182549"/>
            <a:ext cx="453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&amp;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3" name="Picture 2" descr="A picture containing stage, scene, crowd, night sky&#10;&#10;Description automatically generated">
            <a:extLst>
              <a:ext uri="{FF2B5EF4-FFF2-40B4-BE49-F238E27FC236}">
                <a16:creationId xmlns:a16="http://schemas.microsoft.com/office/drawing/2014/main" id="{86207718-7E5D-B547-93A1-13C08680A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2" y="2565930"/>
            <a:ext cx="2880000" cy="1807937"/>
          </a:xfrm>
          <a:prstGeom prst="rect">
            <a:avLst/>
          </a:prstGeom>
        </p:spPr>
      </p:pic>
      <p:pic>
        <p:nvPicPr>
          <p:cNvPr id="7" name="Picture 6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3E0B93DC-A4DE-0A40-9C58-6284ED789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63" y="2544159"/>
            <a:ext cx="2880000" cy="1800000"/>
          </a:xfrm>
          <a:prstGeom prst="rect">
            <a:avLst/>
          </a:prstGeom>
        </p:spPr>
      </p:pic>
      <p:pic>
        <p:nvPicPr>
          <p:cNvPr id="9" name="Picture 8" descr="A group of people sitting around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5D45F9C5-6A52-6644-929D-A21A1C24C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74" y="2525031"/>
            <a:ext cx="2874674" cy="1807937"/>
          </a:xfrm>
          <a:prstGeom prst="rect">
            <a:avLst/>
          </a:prstGeom>
        </p:spPr>
      </p:pic>
      <p:sp>
        <p:nvSpPr>
          <p:cNvPr id="25" name="직사각형 4">
            <a:extLst>
              <a:ext uri="{FF2B5EF4-FFF2-40B4-BE49-F238E27FC236}">
                <a16:creationId xmlns:a16="http://schemas.microsoft.com/office/drawing/2014/main" id="{D407D7FA-CD32-3F48-B803-398E6BB58959}"/>
              </a:ext>
            </a:extLst>
          </p:cNvPr>
          <p:cNvSpPr/>
          <p:nvPr/>
        </p:nvSpPr>
        <p:spPr>
          <a:xfrm>
            <a:off x="7453264" y="3167389"/>
            <a:ext cx="453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=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주제 배경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591431" y="1526802"/>
            <a:ext cx="4495143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3690568" y="1541728"/>
            <a:ext cx="429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Ratio of language learner between 2006-2016</a:t>
            </a:r>
            <a:endParaRPr lang="ko-KR" altLang="en-US" sz="14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4175635" y="5435103"/>
            <a:ext cx="3583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한국어 공부를 희망하는 외국인들의 증가 추세는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위의 통계 자료에서도 확인이 가능함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979D4F-35AF-1042-8948-B873B07F5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30" y="1844706"/>
            <a:ext cx="4495143" cy="329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470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context-based meaning selection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B9532-0A54-B944-8C52-D499ED8D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42" y="1738230"/>
            <a:ext cx="7155915" cy="4750438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A8D28DB7-9B6C-2144-9DFB-C014C2CF80A9}"/>
              </a:ext>
            </a:extLst>
          </p:cNvPr>
          <p:cNvSpPr/>
          <p:nvPr/>
        </p:nvSpPr>
        <p:spPr>
          <a:xfrm>
            <a:off x="1623026" y="3176076"/>
            <a:ext cx="2575035" cy="1874746"/>
          </a:xfrm>
          <a:prstGeom prst="arc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4855C3-6E78-EA4A-978A-4A3994932E79}"/>
              </a:ext>
            </a:extLst>
          </p:cNvPr>
          <p:cNvCxnSpPr/>
          <p:nvPr/>
        </p:nvCxnSpPr>
        <p:spPr>
          <a:xfrm>
            <a:off x="3016469" y="4309241"/>
            <a:ext cx="10889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69EF3EE-C1F8-0B43-ABFD-3B656F9C9AAF}"/>
              </a:ext>
            </a:extLst>
          </p:cNvPr>
          <p:cNvSpPr/>
          <p:nvPr/>
        </p:nvSpPr>
        <p:spPr>
          <a:xfrm>
            <a:off x="4084664" y="4113449"/>
            <a:ext cx="319428" cy="26936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5973D-DD05-3549-BC1E-4791E3A6911C}"/>
              </a:ext>
            </a:extLst>
          </p:cNvPr>
          <p:cNvSpPr txBox="1"/>
          <p:nvPr/>
        </p:nvSpPr>
        <p:spPr>
          <a:xfrm>
            <a:off x="2123478" y="3036320"/>
            <a:ext cx="78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470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context-based meaning selection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B9532-0A54-B944-8C52-D499ED8D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9" y="1748740"/>
            <a:ext cx="7155915" cy="475043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9EF3EE-C1F8-0B43-ABFD-3B656F9C9AAF}"/>
              </a:ext>
            </a:extLst>
          </p:cNvPr>
          <p:cNvSpPr/>
          <p:nvPr/>
        </p:nvSpPr>
        <p:spPr>
          <a:xfrm>
            <a:off x="2511887" y="4298731"/>
            <a:ext cx="378458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63FC0F-710D-8044-B7F4-49F3FF3A4B61}"/>
              </a:ext>
            </a:extLst>
          </p:cNvPr>
          <p:cNvSpPr/>
          <p:nvPr/>
        </p:nvSpPr>
        <p:spPr>
          <a:xfrm>
            <a:off x="2924439" y="4298731"/>
            <a:ext cx="541411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C2BCC0-4902-204E-AE78-A9804A7563F5}"/>
              </a:ext>
            </a:extLst>
          </p:cNvPr>
          <p:cNvSpPr/>
          <p:nvPr/>
        </p:nvSpPr>
        <p:spPr>
          <a:xfrm flipH="1">
            <a:off x="3499944" y="4298731"/>
            <a:ext cx="457200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8701C7-8E16-E341-B8B4-1344CC4086A4}"/>
              </a:ext>
            </a:extLst>
          </p:cNvPr>
          <p:cNvSpPr/>
          <p:nvPr/>
        </p:nvSpPr>
        <p:spPr>
          <a:xfrm>
            <a:off x="3991238" y="4298731"/>
            <a:ext cx="378458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CB8FB4-BB8F-F04B-85F9-F01DDF303532}"/>
              </a:ext>
            </a:extLst>
          </p:cNvPr>
          <p:cNvSpPr/>
          <p:nvPr/>
        </p:nvSpPr>
        <p:spPr>
          <a:xfrm>
            <a:off x="4369696" y="4298730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943EBA-C2A7-0348-B006-61975A881B92}"/>
              </a:ext>
            </a:extLst>
          </p:cNvPr>
          <p:cNvSpPr/>
          <p:nvPr/>
        </p:nvSpPr>
        <p:spPr>
          <a:xfrm>
            <a:off x="5188200" y="4298729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D0FAA-EB5A-3B43-90A8-C7BC2EA38F7D}"/>
              </a:ext>
            </a:extLst>
          </p:cNvPr>
          <p:cNvSpPr txBox="1"/>
          <p:nvPr/>
        </p:nvSpPr>
        <p:spPr>
          <a:xfrm>
            <a:off x="2546066" y="3949049"/>
            <a:ext cx="378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v</a:t>
            </a:r>
            <a:r>
              <a:rPr lang="en-KR" sz="1400" baseline="-25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13B7CF-09AC-0847-B023-2190BC83A109}"/>
              </a:ext>
            </a:extLst>
          </p:cNvPr>
          <p:cNvSpPr txBox="1"/>
          <p:nvPr/>
        </p:nvSpPr>
        <p:spPr>
          <a:xfrm>
            <a:off x="3032919" y="3956657"/>
            <a:ext cx="378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v</a:t>
            </a:r>
            <a:r>
              <a:rPr lang="en-KR" sz="14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DD6F19-156C-044D-876E-EC8C6C24AFA1}"/>
              </a:ext>
            </a:extLst>
          </p:cNvPr>
          <p:cNvSpPr txBox="1"/>
          <p:nvPr/>
        </p:nvSpPr>
        <p:spPr>
          <a:xfrm>
            <a:off x="3563693" y="3949051"/>
            <a:ext cx="378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v</a:t>
            </a:r>
            <a:r>
              <a:rPr lang="en-KR" sz="14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1BA61-2277-9747-9F30-277A1F7AE0A7}"/>
              </a:ext>
            </a:extLst>
          </p:cNvPr>
          <p:cNvSpPr txBox="1"/>
          <p:nvPr/>
        </p:nvSpPr>
        <p:spPr>
          <a:xfrm>
            <a:off x="4633743" y="3949050"/>
            <a:ext cx="378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v</a:t>
            </a:r>
            <a:r>
              <a:rPr lang="en-KR" sz="14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80B1E-2FAF-EA4A-9DB8-BF5FD01027C7}"/>
              </a:ext>
            </a:extLst>
          </p:cNvPr>
          <p:cNvSpPr txBox="1"/>
          <p:nvPr/>
        </p:nvSpPr>
        <p:spPr>
          <a:xfrm>
            <a:off x="4024802" y="3949050"/>
            <a:ext cx="378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v</a:t>
            </a:r>
            <a:r>
              <a:rPr lang="en-KR" sz="14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0DA93C-82F7-754B-ABA0-F18A04150626}"/>
              </a:ext>
            </a:extLst>
          </p:cNvPr>
          <p:cNvSpPr txBox="1"/>
          <p:nvPr/>
        </p:nvSpPr>
        <p:spPr>
          <a:xfrm>
            <a:off x="5473884" y="3951466"/>
            <a:ext cx="378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rgbClr val="FF0000"/>
                </a:solidFill>
              </a:rPr>
              <a:t>v</a:t>
            </a:r>
            <a:r>
              <a:rPr lang="en-KR" sz="1400" baseline="-25000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47193C-8AF2-F74E-87F1-D5C082D561AB}"/>
              </a:ext>
            </a:extLst>
          </p:cNvPr>
          <p:cNvCxnSpPr>
            <a:cxnSpLocks/>
          </p:cNvCxnSpPr>
          <p:nvPr/>
        </p:nvCxnSpPr>
        <p:spPr>
          <a:xfrm>
            <a:off x="4403175" y="6211613"/>
            <a:ext cx="27123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0ABE12-A9DA-294D-9189-0BF8D98D1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365" y="1748740"/>
            <a:ext cx="1828800" cy="736600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D5D1CC87-19E0-E541-A266-1E960A007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65" y="2485340"/>
            <a:ext cx="2032000" cy="48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B336D-4501-3540-8B6C-AE0AA90FCCF6}"/>
              </a:ext>
            </a:extLst>
          </p:cNvPr>
          <p:cNvSpPr txBox="1"/>
          <p:nvPr/>
        </p:nvSpPr>
        <p:spPr>
          <a:xfrm>
            <a:off x="7456274" y="4110545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 = </a:t>
            </a:r>
          </a:p>
          <a:p>
            <a:r>
              <a:rPr lang="en-US" altLang="ko-KR" dirty="0"/>
              <a:t>       max</a:t>
            </a:r>
            <a:r>
              <a:rPr lang="en-US" altLang="ko-KR" baseline="-25000" dirty="0"/>
              <a:t>0&lt;=</a:t>
            </a:r>
            <a:r>
              <a:rPr lang="en-US" altLang="ko-KR" baseline="-25000" dirty="0" err="1"/>
              <a:t>i</a:t>
            </a:r>
            <a:r>
              <a:rPr lang="en-US" altLang="ko-KR" baseline="-25000" dirty="0"/>
              <a:t>&lt;=5 </a:t>
            </a:r>
            <a:r>
              <a:rPr lang="en-US" altLang="ko-KR" dirty="0"/>
              <a:t>[</a:t>
            </a:r>
            <a:r>
              <a:rPr lang="en-US" altLang="ko-KR" dirty="0" err="1"/>
              <a:t>Cosine_similarity</a:t>
            </a:r>
            <a:r>
              <a:rPr lang="en-US" altLang="ko-KR" dirty="0"/>
              <a:t>(V</a:t>
            </a:r>
            <a:r>
              <a:rPr lang="en-US" altLang="ko-KR" baseline="-25000" dirty="0"/>
              <a:t>i</a:t>
            </a:r>
            <a:r>
              <a:rPr lang="en-US" altLang="ko-KR" dirty="0"/>
              <a:t>, M)]</a:t>
            </a:r>
            <a:endParaRPr lang="en-KR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AE238F-D468-9949-B39F-CCC4AEF90B47}"/>
              </a:ext>
            </a:extLst>
          </p:cNvPr>
          <p:cNvCxnSpPr>
            <a:cxnSpLocks/>
          </p:cNvCxnSpPr>
          <p:nvPr/>
        </p:nvCxnSpPr>
        <p:spPr>
          <a:xfrm>
            <a:off x="9007365" y="2843047"/>
            <a:ext cx="1828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28DC13-C297-424E-854D-C6F27F6F600E}"/>
              </a:ext>
            </a:extLst>
          </p:cNvPr>
          <p:cNvSpPr txBox="1"/>
          <p:nvPr/>
        </p:nvSpPr>
        <p:spPr>
          <a:xfrm>
            <a:off x="10790434" y="250264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4849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56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 </a:t>
            </a:r>
            <a:r>
              <a:rPr lang="en-US" altLang="ko-KR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issue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in </a:t>
            </a:r>
            <a:r>
              <a:rPr lang="en-US" altLang="ko-KR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context-based meaning selection 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0AF18-33F2-4D40-B559-9F2B0801D19A}"/>
              </a:ext>
            </a:extLst>
          </p:cNvPr>
          <p:cNvSpPr txBox="1"/>
          <p:nvPr/>
        </p:nvSpPr>
        <p:spPr>
          <a:xfrm>
            <a:off x="1471448" y="1956734"/>
            <a:ext cx="892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1. </a:t>
            </a:r>
            <a:r>
              <a:rPr lang="en-US" dirty="0"/>
              <a:t>P</a:t>
            </a:r>
            <a:r>
              <a:rPr lang="en-KR" dirty="0"/>
              <a:t>apago</a:t>
            </a:r>
            <a:r>
              <a:rPr lang="ko-KR" altLang="en-US" dirty="0" err="1"/>
              <a:t>를</a:t>
            </a:r>
            <a:r>
              <a:rPr lang="ko-KR" altLang="en-US" dirty="0"/>
              <a:t> 통해 오는 번역이 오역인 경우</a:t>
            </a:r>
            <a:r>
              <a:rPr lang="en-US" altLang="ko-KR" dirty="0"/>
              <a:t>,</a:t>
            </a:r>
            <a:r>
              <a:rPr lang="ko-KR" altLang="en-US" dirty="0"/>
              <a:t> 즉 잘못된 벡터 </a:t>
            </a:r>
            <a:r>
              <a:rPr lang="en-US" altLang="ko-KR" dirty="0"/>
              <a:t>M</a:t>
            </a:r>
            <a:r>
              <a:rPr lang="ko-KR" altLang="en-US" dirty="0"/>
              <a:t>을 생성하게 되는 경우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BEF96-4D28-744A-B231-41A574441B26}"/>
              </a:ext>
            </a:extLst>
          </p:cNvPr>
          <p:cNvSpPr txBox="1"/>
          <p:nvPr/>
        </p:nvSpPr>
        <p:spPr>
          <a:xfrm>
            <a:off x="1471448" y="3659916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한 문장에 동음이의어가 </a:t>
            </a:r>
            <a:r>
              <a:rPr lang="en-US" altLang="ko-KR" dirty="0"/>
              <a:t>2</a:t>
            </a:r>
            <a:r>
              <a:rPr lang="ko-KR" altLang="en-US" dirty="0"/>
              <a:t>개 이상인 경우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CA13E-085D-0243-BFE3-23E582D37A33}"/>
              </a:ext>
            </a:extLst>
          </p:cNvPr>
          <p:cNvSpPr txBox="1"/>
          <p:nvPr/>
        </p:nvSpPr>
        <p:spPr>
          <a:xfrm>
            <a:off x="2475169" y="2637132"/>
            <a:ext cx="771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ex)  M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”I can ride a bicycle.” != </a:t>
            </a:r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”I can receive a bicycle.”</a:t>
            </a:r>
            <a:endParaRPr lang="en-KR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E3FEA7-3152-F04F-834A-AF04F0B3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88" y="4205838"/>
            <a:ext cx="6667500" cy="165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FEE67C-AD48-FA44-9ACD-FB1158FD6881}"/>
              </a:ext>
            </a:extLst>
          </p:cNvPr>
          <p:cNvSpPr/>
          <p:nvPr/>
        </p:nvSpPr>
        <p:spPr>
          <a:xfrm>
            <a:off x="2791841" y="5552037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522462" y="5552036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615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351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how to solve the </a:t>
            </a:r>
            <a:r>
              <a:rPr lang="en-US" altLang="ko-KR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issue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E3FEA7-3152-F04F-834A-AF04F0B3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64" y="1778000"/>
            <a:ext cx="6667500" cy="165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FEE67C-AD48-FA44-9ACD-FB1158FD6881}"/>
              </a:ext>
            </a:extLst>
          </p:cNvPr>
          <p:cNvSpPr/>
          <p:nvPr/>
        </p:nvSpPr>
        <p:spPr>
          <a:xfrm>
            <a:off x="2840707" y="3124198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522462" y="3124199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6DA0A72-E3DF-4F42-9FB1-A27A875C8FD0}"/>
              </a:ext>
            </a:extLst>
          </p:cNvPr>
          <p:cNvSpPr/>
          <p:nvPr/>
        </p:nvSpPr>
        <p:spPr>
          <a:xfrm>
            <a:off x="2929836" y="2398112"/>
            <a:ext cx="130229" cy="369332"/>
          </a:xfrm>
          <a:prstGeom prst="lef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65F18484-2BCF-BE4E-AC26-29A663B0C2DC}"/>
              </a:ext>
            </a:extLst>
          </p:cNvPr>
          <p:cNvSpPr/>
          <p:nvPr/>
        </p:nvSpPr>
        <p:spPr>
          <a:xfrm>
            <a:off x="5686425" y="2398112"/>
            <a:ext cx="130229" cy="369332"/>
          </a:xfrm>
          <a:prstGeom prst="lef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CB92B2EE-6A32-8241-9F64-8E3D0AD45EAB}"/>
              </a:ext>
            </a:extLst>
          </p:cNvPr>
          <p:cNvSpPr/>
          <p:nvPr/>
        </p:nvSpPr>
        <p:spPr>
          <a:xfrm>
            <a:off x="5215342" y="2398113"/>
            <a:ext cx="145098" cy="369331"/>
          </a:xfrm>
          <a:prstGeom prst="righ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135047FB-A2AD-3345-BC1C-C3C0A62BD017}"/>
              </a:ext>
            </a:extLst>
          </p:cNvPr>
          <p:cNvSpPr/>
          <p:nvPr/>
        </p:nvSpPr>
        <p:spPr>
          <a:xfrm>
            <a:off x="8562887" y="2398113"/>
            <a:ext cx="145098" cy="369331"/>
          </a:xfrm>
          <a:prstGeom prst="righ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BD36A8-41D6-9A4D-A995-29757EA447E0}"/>
              </a:ext>
            </a:extLst>
          </p:cNvPr>
          <p:cNvCxnSpPr/>
          <p:nvPr/>
        </p:nvCxnSpPr>
        <p:spPr>
          <a:xfrm>
            <a:off x="2929836" y="3037490"/>
            <a:ext cx="612150" cy="5465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309CDA-1ABA-E54A-81DC-0386FC96293A}"/>
              </a:ext>
            </a:extLst>
          </p:cNvPr>
          <p:cNvCxnSpPr>
            <a:cxnSpLocks/>
          </p:cNvCxnSpPr>
          <p:nvPr/>
        </p:nvCxnSpPr>
        <p:spPr>
          <a:xfrm flipH="1">
            <a:off x="2929836" y="3037489"/>
            <a:ext cx="517558" cy="546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EBAA77-4083-8B47-B364-80243F90AE74}"/>
              </a:ext>
            </a:extLst>
          </p:cNvPr>
          <p:cNvCxnSpPr>
            <a:cxnSpLocks/>
          </p:cNvCxnSpPr>
          <p:nvPr/>
        </p:nvCxnSpPr>
        <p:spPr>
          <a:xfrm>
            <a:off x="3230448" y="3428999"/>
            <a:ext cx="5463" cy="891350"/>
          </a:xfrm>
          <a:prstGeom prst="line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440509-1335-7440-B35F-F0B61D529003}"/>
              </a:ext>
            </a:extLst>
          </p:cNvPr>
          <p:cNvSpPr txBox="1"/>
          <p:nvPr/>
        </p:nvSpPr>
        <p:spPr>
          <a:xfrm>
            <a:off x="2937796" y="4433019"/>
            <a:ext cx="65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boat</a:t>
            </a:r>
          </a:p>
        </p:txBody>
      </p:sp>
    </p:spTree>
    <p:extLst>
      <p:ext uri="{BB962C8B-B14F-4D97-AF65-F5344CB8AC3E}">
        <p14:creationId xmlns:p14="http://schemas.microsoft.com/office/powerpoint/2010/main" val="414959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E23B5D-AC3A-C94D-A874-E7B6AAF2A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6" y="1208094"/>
            <a:ext cx="10310648" cy="54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</TotalTime>
  <Words>226</Words>
  <Application>Microsoft Macintosh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KOPUBWORLDDOTUM_PRO LIGHT</vt:lpstr>
      <vt:lpstr>KOPUBWORLDDOTUM_PRO MEDIUM</vt:lpstr>
      <vt:lpstr>Arial</vt:lpstr>
      <vt:lpstr>맑은 고딕</vt:lpstr>
      <vt:lpstr>KoPubWorldDotum_Pro Bold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이예준</cp:lastModifiedBy>
  <cp:revision>36</cp:revision>
  <dcterms:created xsi:type="dcterms:W3CDTF">2020-01-03T14:16:53Z</dcterms:created>
  <dcterms:modified xsi:type="dcterms:W3CDTF">2021-03-29T05:49:40Z</dcterms:modified>
</cp:coreProperties>
</file>